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15"/>
  </p:notesMasterIdLst>
  <p:sldIdLst>
    <p:sldId id="256" r:id="rId2"/>
    <p:sldId id="294" r:id="rId3"/>
    <p:sldId id="290" r:id="rId4"/>
    <p:sldId id="283" r:id="rId5"/>
    <p:sldId id="293" r:id="rId6"/>
    <p:sldId id="292" r:id="rId7"/>
    <p:sldId id="284" r:id="rId8"/>
    <p:sldId id="285" r:id="rId9"/>
    <p:sldId id="286" r:id="rId10"/>
    <p:sldId id="287" r:id="rId11"/>
    <p:sldId id="288" r:id="rId12"/>
    <p:sldId id="291" r:id="rId13"/>
    <p:sldId id="28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3" autoAdjust="0"/>
    <p:restoredTop sz="94201" autoAdjust="0"/>
  </p:normalViewPr>
  <p:slideViewPr>
    <p:cSldViewPr snapToGrid="0" snapToObjects="1" showGuides="1">
      <p:cViewPr>
        <p:scale>
          <a:sx n="101" d="100"/>
          <a:sy n="101" d="100"/>
        </p:scale>
        <p:origin x="-1272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F4295-C755-FC4D-B215-EC8D862933A4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00A92-95BF-1A44-BF93-027E9B411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29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00A92-95BF-1A44-BF93-027E9B4110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82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00A92-95BF-1A44-BF93-027E9B4110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46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00A92-95BF-1A44-BF93-027E9B4110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5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6404F83-93AE-894B-A114-EA51BF894A98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4F83-93AE-894B-A114-EA51BF894A98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E56F-8F72-CD47-8896-09A1D98F5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4F83-93AE-894B-A114-EA51BF894A98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E56F-8F72-CD47-8896-09A1D98F5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4F83-93AE-894B-A114-EA51BF894A98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E56F-8F72-CD47-8896-09A1D98F5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4F83-93AE-894B-A114-EA51BF894A98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E56F-8F72-CD47-8896-09A1D98F5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4F83-93AE-894B-A114-EA51BF894A98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E56F-8F72-CD47-8896-09A1D98F5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4F83-93AE-894B-A114-EA51BF894A98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E56F-8F72-CD47-8896-09A1D98F5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4F83-93AE-894B-A114-EA51BF894A98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E56F-8F72-CD47-8896-09A1D98F5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4F83-93AE-894B-A114-EA51BF894A98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E56F-8F72-CD47-8896-09A1D98F5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4F83-93AE-894B-A114-EA51BF894A98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E56F-8F72-CD47-8896-09A1D98F5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4F83-93AE-894B-A114-EA51BF894A98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E56F-8F72-CD47-8896-09A1D98F5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4F83-93AE-894B-A114-EA51BF894A98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E56F-8F72-CD47-8896-09A1D98F53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6404F83-93AE-894B-A114-EA51BF894A98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A6E56F-8F72-CD47-8896-09A1D98F53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orporateskills.co.uk/project-management-skills/sostac-model-marketin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mailto:sales@tuligroup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ulihotels.com/tiger-corridor-kanha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gif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gif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gif"/><Relationship Id="rId9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3254" y="0"/>
            <a:ext cx="8210746" cy="366656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r>
              <a:rPr lang="en-US" i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en-US" i="1" dirty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i="1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en-US" i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en-US" i="1" dirty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i="1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en-US" i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en-US" i="1" dirty="0" smtClean="0">
                <a:solidFill>
                  <a:srgbClr val="002060"/>
                </a:solidFill>
                <a:latin typeface="Arial Black" pitchFamily="34" charset="0"/>
              </a:rPr>
              <a:t>T</a:t>
            </a:r>
            <a:r>
              <a:rPr lang="en-US" i="1" dirty="0" smtClean="0">
                <a:solidFill>
                  <a:srgbClr val="002060"/>
                </a:solidFill>
                <a:latin typeface="Brush Script MT" pitchFamily="66" charset="0"/>
              </a:rPr>
              <a:t>UL</a:t>
            </a:r>
            <a:r>
              <a:rPr lang="en-US" i="1" dirty="0" smtClean="0">
                <a:solidFill>
                  <a:srgbClr val="002060"/>
                </a:solidFill>
                <a:latin typeface="Arial Black" pitchFamily="34" charset="0"/>
              </a:rPr>
              <a:t>I</a:t>
            </a:r>
            <a:r>
              <a:rPr lang="en-US" i="1" dirty="0" smtClean="0">
                <a:solidFill>
                  <a:srgbClr val="002060"/>
                </a:solidFill>
                <a:latin typeface="Brush Script MT" pitchFamily="66" charset="0"/>
              </a:rPr>
              <a:t> HOTEL AND RESORTS</a:t>
            </a:r>
            <a:endParaRPr lang="en-US" i="1" dirty="0">
              <a:solidFill>
                <a:srgbClr val="002060"/>
              </a:solidFill>
              <a:latin typeface="Brush Script MT" pitchFamily="66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33254" y="3855563"/>
            <a:ext cx="8210746" cy="2667784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sz="3200" b="1" dirty="0" smtClean="0">
                <a:solidFill>
                  <a:srgbClr val="002060"/>
                </a:solidFill>
                <a:latin typeface="Brush Script MT" pitchFamily="66" charset="0"/>
              </a:rPr>
              <a:t>Presented by ESPERANCE UMULISA</a:t>
            </a:r>
            <a:endParaRPr lang="en-US" sz="3200" b="1" dirty="0">
              <a:solidFill>
                <a:srgbClr val="002060"/>
              </a:solidFill>
              <a:latin typeface="Brush Script MT" pitchFamily="66" charset="0"/>
            </a:endParaRPr>
          </a:p>
        </p:txBody>
      </p:sp>
      <p:pic>
        <p:nvPicPr>
          <p:cNvPr id="1027" name="Picture 3" descr="C:\Users\Student\Pictures\tuli_imperial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880" y="186924"/>
            <a:ext cx="1979628" cy="157849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9146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ACTIONS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Marketing team should:</a:t>
            </a:r>
          </a:p>
          <a:p>
            <a:r>
              <a:rPr lang="en-US" dirty="0" smtClean="0"/>
              <a:t>Build </a:t>
            </a:r>
            <a:r>
              <a:rPr lang="en-US" dirty="0" err="1"/>
              <a:t>Tuli</a:t>
            </a:r>
            <a:r>
              <a:rPr lang="en-US" dirty="0"/>
              <a:t> Hotels and Resorts web page dedicated to how customers would get to </a:t>
            </a:r>
            <a:r>
              <a:rPr lang="en-US" dirty="0" smtClean="0"/>
              <a:t>their </a:t>
            </a:r>
            <a:r>
              <a:rPr lang="en-US" dirty="0" smtClean="0"/>
              <a:t>properties</a:t>
            </a:r>
          </a:p>
          <a:p>
            <a:r>
              <a:rPr lang="en-US" dirty="0" smtClean="0"/>
              <a:t>Include the geographical locations of their properties using clear maps.</a:t>
            </a:r>
            <a:endParaRPr lang="en-US" dirty="0"/>
          </a:p>
          <a:p>
            <a:r>
              <a:rPr lang="en-US" dirty="0"/>
              <a:t>Include directions for those coming via </a:t>
            </a:r>
            <a:r>
              <a:rPr lang="en-US" dirty="0" smtClean="0"/>
              <a:t>airlines </a:t>
            </a:r>
            <a:r>
              <a:rPr lang="en-US" dirty="0"/>
              <a:t>from </a:t>
            </a:r>
            <a:r>
              <a:rPr lang="en-US" dirty="0" smtClean="0"/>
              <a:t>tall nearby airports </a:t>
            </a:r>
            <a:r>
              <a:rPr lang="en-US" dirty="0"/>
              <a:t>to each property of </a:t>
            </a:r>
            <a:r>
              <a:rPr lang="en-US" dirty="0" err="1"/>
              <a:t>Tuli</a:t>
            </a:r>
            <a:r>
              <a:rPr lang="en-US" dirty="0"/>
              <a:t> Hotel</a:t>
            </a:r>
          </a:p>
          <a:p>
            <a:r>
              <a:rPr lang="en-US" dirty="0"/>
              <a:t>Include directions of those using Trains</a:t>
            </a:r>
          </a:p>
          <a:p>
            <a:r>
              <a:rPr lang="en-US" dirty="0"/>
              <a:t>Include directions by car</a:t>
            </a:r>
          </a:p>
          <a:p>
            <a:r>
              <a:rPr lang="en-US" dirty="0"/>
              <a:t>Include possible prices converted into $/GBP/depending on the target market</a:t>
            </a:r>
          </a:p>
          <a:p>
            <a:endParaRPr lang="en-GB" dirty="0"/>
          </a:p>
        </p:txBody>
      </p:sp>
      <p:pic>
        <p:nvPicPr>
          <p:cNvPr id="7170" name="Picture 2" descr="C:\Users\Student\Pictures\who does wh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42" y="137271"/>
            <a:ext cx="1971675" cy="22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tudent\Pictures\hu daz wh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017" y="1167549"/>
            <a:ext cx="17145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56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517215"/>
          </a:xfrm>
        </p:spPr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…………..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961534"/>
            <a:ext cx="7272339" cy="5164629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Link </a:t>
            </a:r>
            <a:r>
              <a:rPr lang="en-US" dirty="0"/>
              <a:t>the clients to the travel agents contracted with </a:t>
            </a:r>
            <a:r>
              <a:rPr lang="en-US" dirty="0" err="1"/>
              <a:t>Tuli</a:t>
            </a:r>
            <a:r>
              <a:rPr lang="en-US" dirty="0"/>
              <a:t> Hotels</a:t>
            </a:r>
          </a:p>
          <a:p>
            <a:r>
              <a:rPr lang="en-US" dirty="0"/>
              <a:t>Link them to car dealers and get them paid via </a:t>
            </a:r>
            <a:r>
              <a:rPr lang="en-US" dirty="0" err="1"/>
              <a:t>Tuli</a:t>
            </a:r>
            <a:r>
              <a:rPr lang="en-US" dirty="0"/>
              <a:t> Hotels</a:t>
            </a:r>
          </a:p>
          <a:p>
            <a:r>
              <a:rPr lang="en-US" dirty="0"/>
              <a:t>Link the get to us web page to </a:t>
            </a:r>
            <a:r>
              <a:rPr lang="en-US" dirty="0" smtClean="0"/>
              <a:t>Google </a:t>
            </a:r>
            <a:r>
              <a:rPr lang="en-US" dirty="0"/>
              <a:t>maps in the area of </a:t>
            </a:r>
            <a:r>
              <a:rPr lang="en-US" dirty="0" err="1"/>
              <a:t>Tuli</a:t>
            </a:r>
            <a:r>
              <a:rPr lang="en-US" dirty="0"/>
              <a:t> properties.</a:t>
            </a:r>
          </a:p>
          <a:p>
            <a:r>
              <a:rPr lang="en-US" dirty="0"/>
              <a:t>Get the website page updated with new information all the times of what is the new travel agent in the </a:t>
            </a:r>
            <a:r>
              <a:rPr lang="en-US" dirty="0" err="1"/>
              <a:t>area,etc</a:t>
            </a:r>
            <a:r>
              <a:rPr lang="en-US" dirty="0"/>
              <a:t>…. And</a:t>
            </a:r>
          </a:p>
          <a:p>
            <a:r>
              <a:rPr lang="en-US" dirty="0"/>
              <a:t>Vary the design of the webpage to make it more attractive to visitors with nice pictures and offer packages.(transport to be paid with </a:t>
            </a:r>
            <a:r>
              <a:rPr lang="en-US" dirty="0" smtClean="0"/>
              <a:t>accommodation </a:t>
            </a:r>
            <a:r>
              <a:rPr lang="en-US" dirty="0"/>
              <a:t>at the Hotel</a:t>
            </a:r>
            <a:r>
              <a:rPr lang="en-US" dirty="0" smtClean="0"/>
              <a:t>…)</a:t>
            </a:r>
          </a:p>
          <a:p>
            <a:r>
              <a:rPr lang="en-US" dirty="0" smtClean="0"/>
              <a:t>Link this webpage to social media </a:t>
            </a:r>
            <a:r>
              <a:rPr lang="en-US" dirty="0" err="1" smtClean="0"/>
              <a:t>networks,facebook,twitter,my</a:t>
            </a:r>
            <a:r>
              <a:rPr lang="en-US" dirty="0" smtClean="0"/>
              <a:t> </a:t>
            </a:r>
            <a:r>
              <a:rPr lang="en-US" dirty="0" err="1" smtClean="0"/>
              <a:t>space,tripadvisor</a:t>
            </a:r>
            <a:r>
              <a:rPr lang="en-US" dirty="0" smtClean="0"/>
              <a:t>, to </a:t>
            </a:r>
            <a:r>
              <a:rPr lang="en-US" dirty="0" err="1" smtClean="0"/>
              <a:t>listean</a:t>
            </a:r>
            <a:r>
              <a:rPr lang="en-US" dirty="0" smtClean="0"/>
              <a:t> to the voice of costumers</a:t>
            </a:r>
            <a:endParaRPr lang="en-US" dirty="0"/>
          </a:p>
          <a:p>
            <a:endParaRPr lang="en-GB" dirty="0"/>
          </a:p>
        </p:txBody>
      </p:sp>
      <p:pic>
        <p:nvPicPr>
          <p:cNvPr id="8194" name="Picture 2" descr="C:\Users\Student\Pictures\webli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33" y="716438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Student\Pictures\weblink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833" y="716438"/>
            <a:ext cx="2143125" cy="141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Student\Pictures\w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48311"/>
            <a:ext cx="2133600" cy="9096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8304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997982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CONTROL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094896"/>
            <a:ext cx="7272339" cy="432425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control measures of the importance and use of this website could be</a:t>
            </a:r>
          </a:p>
          <a:p>
            <a:r>
              <a:rPr lang="en-US" dirty="0" smtClean="0"/>
              <a:t>Measuring customer satisfaction Via </a:t>
            </a:r>
            <a:r>
              <a:rPr lang="en-US" dirty="0" smtClean="0"/>
              <a:t>social media ,</a:t>
            </a:r>
            <a:r>
              <a:rPr lang="en-US" dirty="0" err="1" smtClean="0"/>
              <a:t>Tripadvisors,facebook</a:t>
            </a:r>
            <a:r>
              <a:rPr lang="en-US" dirty="0"/>
              <a:t> </a:t>
            </a:r>
            <a:r>
              <a:rPr lang="en-US" dirty="0" smtClean="0"/>
              <a:t>comments</a:t>
            </a:r>
            <a:endParaRPr lang="en-US" dirty="0" smtClean="0"/>
          </a:p>
          <a:p>
            <a:r>
              <a:rPr lang="en-US" dirty="0" smtClean="0"/>
              <a:t>How many clients got to </a:t>
            </a:r>
            <a:r>
              <a:rPr lang="en-US" dirty="0" err="1" smtClean="0"/>
              <a:t>tuli</a:t>
            </a:r>
            <a:r>
              <a:rPr lang="en-US" dirty="0" smtClean="0"/>
              <a:t> hotel via the travel and airlines recommended on this </a:t>
            </a:r>
            <a:r>
              <a:rPr lang="en-US" dirty="0" smtClean="0"/>
              <a:t>webpage</a:t>
            </a:r>
          </a:p>
          <a:p>
            <a:r>
              <a:rPr lang="en-US" dirty="0" smtClean="0"/>
              <a:t>How much the business of </a:t>
            </a:r>
            <a:r>
              <a:rPr lang="en-US" dirty="0" err="1" smtClean="0"/>
              <a:t>Tuli</a:t>
            </a:r>
            <a:r>
              <a:rPr lang="en-US" dirty="0" smtClean="0"/>
              <a:t> tickets in local circulation have given</a:t>
            </a:r>
            <a:endParaRPr lang="en-US" dirty="0" smtClean="0"/>
          </a:p>
          <a:p>
            <a:r>
              <a:rPr lang="en-US" dirty="0" smtClean="0"/>
              <a:t>How many people visited the web page through the click system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67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 descr="airport-ico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784" y="-1337231"/>
            <a:ext cx="4324350" cy="4324350"/>
          </a:xfrm>
          <a:prstGeom prst="rect">
            <a:avLst/>
          </a:prstGeom>
        </p:spPr>
      </p:pic>
      <p:pic>
        <p:nvPicPr>
          <p:cNvPr id="1026" name="Picture 2" descr="C:\Users\Student\Pictures\airpla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40" y="56561"/>
            <a:ext cx="2119460" cy="192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tudent\Pictures\b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8" y="4931003"/>
            <a:ext cx="2743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tudent\Pictures\by se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064" y="4452643"/>
            <a:ext cx="2253006" cy="212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tudent\Pictures\newcardeal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561"/>
            <a:ext cx="381000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tudent\Pictures\trai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534" y="4666955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tudent\Pictures\thanky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60" y="2253006"/>
            <a:ext cx="8389855" cy="234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3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065230"/>
            <a:ext cx="7272339" cy="5060934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This </a:t>
            </a:r>
            <a:r>
              <a:rPr lang="en-GB" dirty="0" smtClean="0"/>
              <a:t>presentation  </a:t>
            </a:r>
            <a:r>
              <a:rPr lang="en-GB" dirty="0"/>
              <a:t>is dedicated to the </a:t>
            </a:r>
            <a:r>
              <a:rPr lang="en-GB" dirty="0" smtClean="0"/>
              <a:t>assignment </a:t>
            </a:r>
            <a:r>
              <a:rPr lang="en-GB" dirty="0"/>
              <a:t>on </a:t>
            </a:r>
            <a:r>
              <a:rPr lang="en-GB" dirty="0" err="1"/>
              <a:t>Tuli</a:t>
            </a:r>
            <a:r>
              <a:rPr lang="en-GB" dirty="0"/>
              <a:t> Hotels Web site about "HOW TO GET TO US" basically this means the way their properties and </a:t>
            </a:r>
            <a:r>
              <a:rPr lang="en-GB" dirty="0" smtClean="0"/>
              <a:t>directions </a:t>
            </a:r>
            <a:r>
              <a:rPr lang="en-GB" dirty="0"/>
              <a:t>are tracked on their website and this is what they called in </a:t>
            </a:r>
            <a:r>
              <a:rPr lang="en-GB" dirty="0" smtClean="0"/>
              <a:t>the </a:t>
            </a:r>
          </a:p>
          <a:p>
            <a:r>
              <a:rPr lang="en-GB" dirty="0" smtClean="0"/>
              <a:t> CONTACT US WEBPAGE ” </a:t>
            </a:r>
            <a:r>
              <a:rPr lang="en-GB" b="1" dirty="0" smtClean="0"/>
              <a:t>OUR PRESENCE</a:t>
            </a:r>
            <a:r>
              <a:rPr lang="en-GB" dirty="0" smtClean="0"/>
              <a:t>”</a:t>
            </a:r>
          </a:p>
          <a:p>
            <a:pPr marL="0" indent="0">
              <a:buNone/>
            </a:pPr>
            <a:r>
              <a:rPr lang="en-GB" dirty="0" smtClean="0"/>
              <a:t> which basically shows the map with some dots inside representing their properties</a:t>
            </a:r>
          </a:p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In </a:t>
            </a:r>
            <a:r>
              <a:rPr lang="en-GB" dirty="0"/>
              <a:t>this </a:t>
            </a:r>
            <a:r>
              <a:rPr lang="en-GB" dirty="0" smtClean="0"/>
              <a:t>assignment </a:t>
            </a:r>
            <a:r>
              <a:rPr lang="en-GB" dirty="0" err="1"/>
              <a:t>i</a:t>
            </a:r>
            <a:r>
              <a:rPr lang="en-GB" dirty="0"/>
              <a:t> will come up with </a:t>
            </a:r>
            <a:r>
              <a:rPr lang="en-GB" dirty="0" smtClean="0"/>
              <a:t>a way </a:t>
            </a:r>
            <a:r>
              <a:rPr lang="en-GB" dirty="0"/>
              <a:t>of </a:t>
            </a:r>
            <a:r>
              <a:rPr lang="en-GB" dirty="0" smtClean="0"/>
              <a:t>tracking </a:t>
            </a:r>
            <a:r>
              <a:rPr lang="en-GB" dirty="0"/>
              <a:t>down the information of how you should get to </a:t>
            </a:r>
            <a:r>
              <a:rPr lang="en-GB" dirty="0" err="1"/>
              <a:t>Tuli</a:t>
            </a:r>
            <a:r>
              <a:rPr lang="en-GB" dirty="0"/>
              <a:t> Hotel property on their </a:t>
            </a:r>
            <a:r>
              <a:rPr lang="en-GB" dirty="0" smtClean="0"/>
              <a:t>website</a:t>
            </a: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GB" dirty="0"/>
              <a:t>This method of better displaying the relevant information on the website refers to </a:t>
            </a:r>
            <a:r>
              <a:rPr lang="en-GB" dirty="0">
                <a:hlinkClick r:id="rId2"/>
              </a:rPr>
              <a:t>SOSTAC</a:t>
            </a:r>
            <a:r>
              <a:rPr lang="en-GB" dirty="0"/>
              <a:t> THE MODEL OF </a:t>
            </a:r>
            <a:br>
              <a:rPr lang="en-GB" dirty="0"/>
            </a:br>
            <a:r>
              <a:rPr lang="en-GB" dirty="0"/>
              <a:t>MARKETING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711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6600"/>
                </a:solidFill>
              </a:rPr>
              <a:t>S</a:t>
            </a:r>
            <a:r>
              <a:rPr lang="en-GB" dirty="0" smtClean="0">
                <a:solidFill>
                  <a:srgbClr val="00B050"/>
                </a:solidFill>
              </a:rPr>
              <a:t>O</a:t>
            </a:r>
            <a:r>
              <a:rPr lang="en-GB" dirty="0" smtClean="0">
                <a:solidFill>
                  <a:srgbClr val="7030A0"/>
                </a:solidFill>
              </a:rPr>
              <a:t>S</a:t>
            </a:r>
            <a:r>
              <a:rPr lang="en-GB" dirty="0" smtClean="0">
                <a:solidFill>
                  <a:srgbClr val="0070C0"/>
                </a:solidFill>
              </a:rPr>
              <a:t>T</a:t>
            </a:r>
            <a:r>
              <a:rPr lang="en-GB" dirty="0" smtClean="0">
                <a:solidFill>
                  <a:srgbClr val="FF6600"/>
                </a:solidFill>
              </a:rPr>
              <a:t>A</a:t>
            </a:r>
            <a:r>
              <a:rPr lang="en-GB" dirty="0" smtClean="0">
                <a:solidFill>
                  <a:srgbClr val="92D050"/>
                </a:solidFill>
              </a:rPr>
              <a:t>C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92D050"/>
                </a:solidFill>
              </a:rPr>
              <a:t>S</a:t>
            </a:r>
            <a:r>
              <a:rPr lang="en-GB" dirty="0" smtClean="0"/>
              <a:t>ituation</a:t>
            </a:r>
          </a:p>
          <a:p>
            <a:r>
              <a:rPr lang="en-GB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</a:t>
            </a:r>
            <a:r>
              <a:rPr lang="en-GB" dirty="0" smtClean="0"/>
              <a:t>bjective</a:t>
            </a:r>
          </a:p>
          <a:p>
            <a:r>
              <a:rPr lang="en-GB" b="1" dirty="0" smtClean="0">
                <a:solidFill>
                  <a:srgbClr val="7030A0"/>
                </a:solidFill>
              </a:rPr>
              <a:t>S</a:t>
            </a:r>
            <a:r>
              <a:rPr lang="en-GB" dirty="0" smtClean="0"/>
              <a:t>trategy</a:t>
            </a:r>
          </a:p>
          <a:p>
            <a:r>
              <a:rPr lang="en-GB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</a:t>
            </a:r>
            <a:r>
              <a:rPr lang="en-GB" dirty="0" err="1" smtClean="0"/>
              <a:t>acticts</a:t>
            </a:r>
            <a:endParaRPr lang="en-GB" dirty="0" smtClean="0"/>
          </a:p>
          <a:p>
            <a:r>
              <a:rPr lang="en-GB" b="1" dirty="0" smtClean="0">
                <a:solidFill>
                  <a:srgbClr val="FF6600"/>
                </a:solidFill>
              </a:rPr>
              <a:t>A</a:t>
            </a:r>
            <a:r>
              <a:rPr lang="en-GB" dirty="0" smtClean="0"/>
              <a:t>ctions</a:t>
            </a:r>
          </a:p>
          <a:p>
            <a:r>
              <a:rPr lang="en-GB" b="1" dirty="0" smtClean="0">
                <a:solidFill>
                  <a:srgbClr val="00B0F0"/>
                </a:solidFill>
              </a:rPr>
              <a:t>C</a:t>
            </a:r>
            <a:r>
              <a:rPr lang="en-GB" dirty="0" smtClean="0"/>
              <a:t>ontrol</a:t>
            </a:r>
            <a:endParaRPr lang="en-GB" dirty="0"/>
          </a:p>
        </p:txBody>
      </p:sp>
      <p:pic>
        <p:nvPicPr>
          <p:cNvPr id="2051" name="Picture 3" descr="C:\Users\Student\Pictures\SOSTAC-RABOST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511" y="1801906"/>
            <a:ext cx="6005659" cy="398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1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SITUATION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89024" y="1159498"/>
            <a:ext cx="7272339" cy="4966666"/>
          </a:xfrm>
        </p:spPr>
        <p:txBody>
          <a:bodyPr>
            <a:normAutofit/>
          </a:bodyPr>
          <a:lstStyle/>
          <a:p>
            <a:r>
              <a:rPr lang="en-US" sz="4300" b="1" dirty="0" smtClean="0">
                <a:solidFill>
                  <a:srgbClr val="FF6600"/>
                </a:solidFill>
                <a:latin typeface="Edwardian Script ITC" pitchFamily="66" charset="0"/>
              </a:rPr>
              <a:t>Strength</a:t>
            </a:r>
            <a:r>
              <a:rPr lang="en-US" sz="4300" b="1" dirty="0" smtClean="0">
                <a:solidFill>
                  <a:srgbClr val="FF6600"/>
                </a:solidFill>
                <a:latin typeface="Edwardian Script ITC" pitchFamily="66" charset="0"/>
              </a:rPr>
              <a:t>:</a:t>
            </a:r>
            <a:endParaRPr lang="en-US" sz="4300" b="1" dirty="0">
              <a:solidFill>
                <a:srgbClr val="FF6600"/>
              </a:solidFill>
              <a:latin typeface="Edwardian Script ITC" pitchFamily="66" charset="0"/>
            </a:endParaRPr>
          </a:p>
          <a:p>
            <a:r>
              <a:rPr lang="en-US" dirty="0"/>
              <a:t> 7 good properties in the center of </a:t>
            </a:r>
            <a:r>
              <a:rPr lang="en-US" dirty="0" smtClean="0"/>
              <a:t>India</a:t>
            </a:r>
            <a:endParaRPr lang="en-US" dirty="0"/>
          </a:p>
          <a:p>
            <a:r>
              <a:rPr lang="en-US" dirty="0"/>
              <a:t>Potential of </a:t>
            </a:r>
            <a:r>
              <a:rPr lang="en-US" dirty="0" smtClean="0"/>
              <a:t>maximizing </a:t>
            </a:r>
            <a:r>
              <a:rPr lang="en-US" dirty="0"/>
              <a:t>the revenue </a:t>
            </a:r>
          </a:p>
          <a:p>
            <a:r>
              <a:rPr lang="en-US" dirty="0"/>
              <a:t>Potential to reach a big audience out </a:t>
            </a:r>
            <a:r>
              <a:rPr lang="en-US" dirty="0" smtClean="0"/>
              <a:t>there via </a:t>
            </a:r>
            <a:r>
              <a:rPr lang="en-US" dirty="0" smtClean="0"/>
              <a:t>website</a:t>
            </a:r>
          </a:p>
          <a:p>
            <a:r>
              <a:rPr lang="en-US" dirty="0" smtClean="0"/>
              <a:t>Some few information on direction were provided only for one Resort </a:t>
            </a:r>
            <a:r>
              <a:rPr lang="en-US" dirty="0" err="1" smtClean="0"/>
              <a:t>Khana</a:t>
            </a:r>
            <a:endParaRPr lang="en-US" dirty="0" smtClean="0"/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3074" name="Picture 2" descr="C:\Users\Student\Pictures\where ar w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06" y="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269" y="707013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5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44104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100" dirty="0" smtClean="0"/>
              <a:t/>
            </a:r>
            <a:br>
              <a:rPr lang="en-GB" sz="1100" dirty="0" smtClean="0"/>
            </a:br>
            <a:r>
              <a:rPr lang="en-GB" sz="1100" dirty="0"/>
              <a:t/>
            </a:r>
            <a:br>
              <a:rPr lang="en-GB" sz="1100" dirty="0"/>
            </a:br>
            <a:r>
              <a:rPr lang="en-GB" sz="1100" dirty="0" smtClean="0"/>
              <a:t/>
            </a:r>
            <a:br>
              <a:rPr lang="en-GB" sz="1100" dirty="0" smtClean="0"/>
            </a:br>
            <a:r>
              <a:rPr lang="en-GB" sz="1100" dirty="0"/>
              <a:t/>
            </a:r>
            <a:br>
              <a:rPr lang="en-GB" sz="1100" dirty="0"/>
            </a:br>
            <a:r>
              <a:rPr lang="en-GB" sz="1100" dirty="0" smtClean="0"/>
              <a:t/>
            </a:r>
            <a:br>
              <a:rPr lang="en-GB" sz="1100" dirty="0" smtClean="0"/>
            </a:br>
            <a:r>
              <a:rPr lang="en-GB" sz="1100" dirty="0"/>
              <a:t/>
            </a:r>
            <a:br>
              <a:rPr lang="en-GB" sz="1100" dirty="0"/>
            </a:br>
            <a:r>
              <a:rPr lang="en-GB" sz="1100" dirty="0" smtClean="0"/>
              <a:t/>
            </a:r>
            <a:br>
              <a:rPr lang="en-GB" sz="1100" dirty="0" smtClean="0"/>
            </a:br>
            <a:r>
              <a:rPr lang="en-GB" sz="1100" dirty="0"/>
              <a:t/>
            </a:r>
            <a:br>
              <a:rPr lang="en-GB" sz="1100" dirty="0"/>
            </a:br>
            <a:r>
              <a:rPr lang="en-GB" sz="1100" dirty="0" smtClean="0"/>
              <a:t/>
            </a:r>
            <a:br>
              <a:rPr lang="en-GB" sz="1100" dirty="0" smtClean="0"/>
            </a:br>
            <a:r>
              <a:rPr lang="en-GB" sz="1100" dirty="0" smtClean="0"/>
              <a:t/>
            </a:r>
            <a:br>
              <a:rPr lang="en-GB" sz="1100" dirty="0" smtClean="0"/>
            </a:br>
            <a:r>
              <a:rPr lang="en-GB" sz="1100" dirty="0"/>
              <a:t/>
            </a:r>
            <a:br>
              <a:rPr lang="en-GB" sz="1100" dirty="0"/>
            </a:br>
            <a:r>
              <a:rPr lang="en-GB" sz="1100" dirty="0" smtClean="0"/>
              <a:t/>
            </a:r>
            <a:br>
              <a:rPr lang="en-GB" sz="1100" dirty="0" smtClean="0"/>
            </a:br>
            <a:r>
              <a:rPr lang="en-GB" sz="1100" dirty="0"/>
              <a:t/>
            </a:r>
            <a:br>
              <a:rPr lang="en-GB" sz="1100" dirty="0"/>
            </a:br>
            <a:r>
              <a:rPr lang="en-GB" sz="1100" dirty="0" smtClean="0"/>
              <a:t>                         </a:t>
            </a:r>
            <a:r>
              <a:rPr lang="en-GB" sz="1100" dirty="0" err="1" smtClean="0"/>
              <a:t>Kanha</a:t>
            </a:r>
            <a:r>
              <a:rPr lang="en-GB" sz="1100" dirty="0" smtClean="0"/>
              <a:t> </a:t>
            </a:r>
            <a:r>
              <a:rPr lang="en-GB" sz="1100" dirty="0"/>
              <a:t>National Park, Village &amp; P.O: Mocha, </a:t>
            </a:r>
            <a:br>
              <a:rPr lang="en-GB" sz="1100" dirty="0"/>
            </a:br>
            <a:r>
              <a:rPr lang="en-GB" sz="1100" dirty="0" smtClean="0"/>
              <a:t>               Dist</a:t>
            </a:r>
            <a:r>
              <a:rPr lang="en-GB" sz="1100" dirty="0"/>
              <a:t>. </a:t>
            </a:r>
            <a:r>
              <a:rPr lang="en-GB" sz="1100" dirty="0" err="1"/>
              <a:t>Mandla</a:t>
            </a:r>
            <a:r>
              <a:rPr lang="en-GB" sz="1100" dirty="0"/>
              <a:t> (Madhya Pradesh) </a:t>
            </a:r>
            <a:r>
              <a:rPr lang="en-GB" sz="1100" dirty="0" smtClean="0"/>
              <a:t>INDIA.</a:t>
            </a:r>
            <a:br>
              <a:rPr lang="en-GB" sz="1100" dirty="0" smtClean="0"/>
            </a:br>
            <a:r>
              <a:rPr lang="en-GB" sz="1100" dirty="0" smtClean="0"/>
              <a:t>Tel</a:t>
            </a:r>
            <a:r>
              <a:rPr lang="en-GB" sz="1100" dirty="0"/>
              <a:t>.: +91 - 7649 - 277221, 277251</a:t>
            </a:r>
            <a:br>
              <a:rPr lang="en-GB" sz="1100" dirty="0"/>
            </a:br>
            <a:r>
              <a:rPr lang="en-GB" sz="1100" dirty="0"/>
              <a:t>E-mail : </a:t>
            </a:r>
            <a:r>
              <a:rPr lang="en-GB" sz="1100" dirty="0">
                <a:hlinkClick r:id="rId2"/>
              </a:rPr>
              <a:t>sales@tuligroup.com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1" descr="http://www.tulihotels.com/images/tigercorridorlogo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07" y="1404594"/>
            <a:ext cx="2837467" cy="112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611815"/>
              </p:ext>
            </p:extLst>
          </p:nvPr>
        </p:nvGraphicFramePr>
        <p:xfrm>
          <a:off x="858341" y="2371408"/>
          <a:ext cx="5665007" cy="3185160"/>
        </p:xfrm>
        <a:graphic>
          <a:graphicData uri="http://schemas.openxmlformats.org/drawingml/2006/table">
            <a:tbl>
              <a:tblPr/>
              <a:tblGrid>
                <a:gridCol w="1905000"/>
                <a:gridCol w="208280"/>
                <a:gridCol w="3551727"/>
              </a:tblGrid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pPr algn="l"/>
                      <a:r>
                        <a:rPr lang="en-GB" b="1"/>
                        <a:t>Nearest Town</a:t>
                      </a:r>
                      <a:endParaRPr lang="en-GB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CD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: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E1CDA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/>
                        <a:t>Mandla</a:t>
                      </a:r>
                      <a:r>
                        <a:rPr lang="en-GB"/>
                        <a:t> - 65 kms (40 Miles)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E1CDA8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/>
                      <a:r>
                        <a:rPr lang="en-GB" b="1"/>
                        <a:t>Railway Station</a:t>
                      </a:r>
                      <a:endParaRPr lang="en-GB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CD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: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CDA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/>
                        <a:t>Nagpur</a:t>
                      </a:r>
                      <a:r>
                        <a:rPr lang="en-GB"/>
                        <a:t> - 255 kms (158</a:t>
                      </a:r>
                      <a:r>
                        <a:rPr lang="en-GB" b="1"/>
                        <a:t> </a:t>
                      </a:r>
                      <a:r>
                        <a:rPr lang="en-GB"/>
                        <a:t>miles) </a:t>
                      </a:r>
                      <a:br>
                        <a:rPr lang="en-GB"/>
                      </a:br>
                      <a:r>
                        <a:rPr lang="en-GB" b="1"/>
                        <a:t>Jabalpur</a:t>
                      </a:r>
                      <a:r>
                        <a:rPr lang="en-GB"/>
                        <a:t> - 160 kms (99.5 miles) 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CDA8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/>
                      <a:r>
                        <a:rPr lang="en-GB" b="1"/>
                        <a:t>Airport</a:t>
                      </a:r>
                      <a:endParaRPr lang="en-GB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CD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: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CDA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/>
                        <a:t>Nagpur -</a:t>
                      </a:r>
                      <a:r>
                        <a:rPr lang="en-GB"/>
                        <a:t> 255 kms (158 miles) </a:t>
                      </a:r>
                      <a:r>
                        <a:rPr lang="en-GB" b="1"/>
                        <a:t/>
                      </a:r>
                      <a:br>
                        <a:rPr lang="en-GB" b="1"/>
                      </a:br>
                      <a:r>
                        <a:rPr lang="en-GB" b="1"/>
                        <a:t>Jabalpur</a:t>
                      </a:r>
                      <a:r>
                        <a:rPr lang="en-GB"/>
                        <a:t> - 160 kms (99.5 miles)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CDA8"/>
                    </a:solidFill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algn="l"/>
                      <a:r>
                        <a:rPr lang="en-GB" b="1"/>
                        <a:t>By Road</a:t>
                      </a:r>
                      <a:endParaRPr lang="en-GB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CD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: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CDA8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dirty="0"/>
                        <a:t>Entry in to the park is from </a:t>
                      </a:r>
                      <a:r>
                        <a:rPr lang="en-GB" b="1" dirty="0" err="1"/>
                        <a:t>Khatia-Kisli</a:t>
                      </a:r>
                      <a:r>
                        <a:rPr lang="en-GB" b="1" dirty="0"/>
                        <a:t> </a:t>
                      </a:r>
                      <a:r>
                        <a:rPr lang="en-GB" dirty="0"/>
                        <a:t>&amp; </a:t>
                      </a:r>
                      <a:r>
                        <a:rPr lang="en-GB" b="1" dirty="0" err="1"/>
                        <a:t>Mukki</a:t>
                      </a:r>
                      <a:r>
                        <a:rPr lang="en-GB" b="1" dirty="0"/>
                        <a:t> </a:t>
                      </a:r>
                      <a:r>
                        <a:rPr lang="en-GB" dirty="0"/>
                        <a:t>only. State transport buses are available from </a:t>
                      </a:r>
                      <a:r>
                        <a:rPr lang="en-GB" b="1" dirty="0"/>
                        <a:t>Jabalpur</a:t>
                      </a:r>
                      <a:r>
                        <a:rPr lang="en-GB" dirty="0"/>
                        <a:t>. Taxi's / jeeps are available at </a:t>
                      </a:r>
                      <a:r>
                        <a:rPr lang="en-GB" b="1" dirty="0"/>
                        <a:t>Nagpur &amp; Jabalpur </a:t>
                      </a:r>
                      <a:endParaRPr lang="en-GB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CDA8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65608" y="1035262"/>
            <a:ext cx="2759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>
                <a:hlinkClick r:id="rId4" action="ppaction://hlinkfile"/>
              </a:rPr>
              <a:t>Tuli</a:t>
            </a:r>
            <a:r>
              <a:rPr lang="en-GB" b="1" dirty="0">
                <a:hlinkClick r:id="rId4" action="ppaction://hlinkfile"/>
              </a:rPr>
              <a:t> Tiger 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  <a:hlinkClick r:id="rId4" action="ppaction://hlinkfile"/>
              </a:rPr>
              <a:t>Corridor</a:t>
            </a:r>
            <a:r>
              <a:rPr lang="en-GB" b="1" dirty="0">
                <a:hlinkClick r:id="rId4" action="ppaction://hlinkfile"/>
              </a:rPr>
              <a:t> - </a:t>
            </a:r>
            <a:r>
              <a:rPr lang="en-GB" b="1" dirty="0" err="1">
                <a:hlinkClick r:id="rId4" action="ppaction://hlinkfile"/>
              </a:rPr>
              <a:t>Kanha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2313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  <a:latin typeface="Kunstler Script" pitchFamily="66" charset="0"/>
              </a:rPr>
              <a:t>Weakness:</a:t>
            </a:r>
            <a:br>
              <a:rPr lang="en-US" dirty="0">
                <a:solidFill>
                  <a:srgbClr val="FF6600"/>
                </a:solidFill>
                <a:latin typeface="Kunstler Script" pitchFamily="66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consistency in delivering information to clients</a:t>
            </a:r>
          </a:p>
          <a:p>
            <a:r>
              <a:rPr lang="en-US" dirty="0" smtClean="0"/>
              <a:t>Some properties are important than others</a:t>
            </a:r>
          </a:p>
          <a:p>
            <a:r>
              <a:rPr lang="en-US" dirty="0" smtClean="0"/>
              <a:t>No </a:t>
            </a:r>
            <a:r>
              <a:rPr lang="en-US" dirty="0"/>
              <a:t>clear directions of how to get to their properties</a:t>
            </a:r>
          </a:p>
          <a:p>
            <a:r>
              <a:rPr lang="en-US" dirty="0"/>
              <a:t>Does not indicate different means of transportation either by public or </a:t>
            </a:r>
            <a:r>
              <a:rPr lang="en-US" dirty="0" smtClean="0"/>
              <a:t>private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362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OBJECTIVES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131216"/>
            <a:ext cx="7272339" cy="4994947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Customer </a:t>
            </a:r>
            <a:r>
              <a:rPr lang="en-US" dirty="0"/>
              <a:t>satisfaction</a:t>
            </a:r>
          </a:p>
          <a:p>
            <a:r>
              <a:rPr lang="en-US" dirty="0"/>
              <a:t>Inform the customers about </a:t>
            </a:r>
            <a:r>
              <a:rPr lang="en-US" dirty="0" err="1"/>
              <a:t>Tuli</a:t>
            </a:r>
            <a:r>
              <a:rPr lang="en-US" dirty="0"/>
              <a:t> Hotels&amp; Resort</a:t>
            </a:r>
          </a:p>
          <a:p>
            <a:r>
              <a:rPr lang="en-US" dirty="0"/>
              <a:t>Facilitate them to get to </a:t>
            </a:r>
            <a:r>
              <a:rPr lang="en-US" dirty="0" err="1"/>
              <a:t>Tuli</a:t>
            </a:r>
            <a:r>
              <a:rPr lang="en-US" dirty="0"/>
              <a:t> properties in all ways</a:t>
            </a:r>
          </a:p>
          <a:p>
            <a:r>
              <a:rPr lang="en-US" dirty="0"/>
              <a:t>Beat the competition with other hotels in India</a:t>
            </a:r>
          </a:p>
          <a:p>
            <a:r>
              <a:rPr lang="en-US" dirty="0"/>
              <a:t>Build and maintain a high profile in the eyes of customers</a:t>
            </a:r>
          </a:p>
        </p:txBody>
      </p:sp>
      <p:pic>
        <p:nvPicPr>
          <p:cNvPr id="4098" name="Picture 2" descr="C:\Users\Student\Pictures\where we er go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24" y="59653"/>
            <a:ext cx="2843802" cy="233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57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STRATEGY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Well </a:t>
            </a:r>
            <a:r>
              <a:rPr lang="en-US" dirty="0"/>
              <a:t>design their website to be attractive in the eyes of visitors who are potential sellers </a:t>
            </a:r>
            <a:r>
              <a:rPr lang="en-US" dirty="0" smtClean="0"/>
              <a:t>and consumers</a:t>
            </a:r>
            <a:endParaRPr lang="en-US" dirty="0"/>
          </a:p>
          <a:p>
            <a:r>
              <a:rPr lang="en-US" dirty="0"/>
              <a:t>A corporate business model would be beneficial with tour and travel </a:t>
            </a:r>
            <a:r>
              <a:rPr lang="en-US" dirty="0" smtClean="0"/>
              <a:t>agencies and </a:t>
            </a:r>
            <a:r>
              <a:rPr lang="en-US" dirty="0" err="1" smtClean="0"/>
              <a:t>ailines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India</a:t>
            </a:r>
          </a:p>
          <a:p>
            <a:endParaRPr lang="en-GB" dirty="0"/>
          </a:p>
        </p:txBody>
      </p:sp>
      <p:pic>
        <p:nvPicPr>
          <p:cNvPr id="5122" name="Picture 2" descr="C:\Users\Student\Pictures\h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50" y="93399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tudent\Pictures\how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124" y="1256220"/>
            <a:ext cx="2015864" cy="205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ww.weebly.com/uploads/1/3/1/0/13101020/5249951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90" y="5812473"/>
            <a:ext cx="949325" cy="313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www.weebly.com/uploads/1/3/1/0/13101020/263869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306" y="6301258"/>
            <a:ext cx="975360" cy="23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www.weebly.com/uploads/1/3/1/0/13101020/7780830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89" y="6301258"/>
            <a:ext cx="1097280" cy="382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www.weebly.com/uploads/1/3/1/0/13101020/7990193.gif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67" y="6301258"/>
            <a:ext cx="975360" cy="23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://www.weebly.com/uploads/1/3/1/0/13101020/3727545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443" y="6261888"/>
            <a:ext cx="931545" cy="313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://www.weebly.com/uploads/1/3/1/0/13101020/7565599.gif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976" y="5790882"/>
            <a:ext cx="836295" cy="330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://www.weebly.com/uploads/1/3/1/0/13101020/6413460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250" y="5786791"/>
            <a:ext cx="1141095" cy="29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http://www.weebly.com/uploads/1/3/1/0/13101020/4405258.gif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666" y="5670485"/>
            <a:ext cx="1045210" cy="33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ttp://www.weebly.com/uploads/1/3/1/0/13101020/2643359.jp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112" y="6418733"/>
            <a:ext cx="975360" cy="234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240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TACTICS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Sign </a:t>
            </a:r>
            <a:r>
              <a:rPr lang="en-US" dirty="0"/>
              <a:t>a contract with local travel agents to facilitate </a:t>
            </a:r>
            <a:r>
              <a:rPr lang="en-US" dirty="0" err="1"/>
              <a:t>Tuli</a:t>
            </a:r>
            <a:r>
              <a:rPr lang="en-US" dirty="0"/>
              <a:t> guests and get transport them in the name of </a:t>
            </a:r>
            <a:r>
              <a:rPr lang="en-US" dirty="0" err="1"/>
              <a:t>Tuli</a:t>
            </a:r>
            <a:r>
              <a:rPr lang="en-US" dirty="0"/>
              <a:t> Hotels then charge the Hotel.</a:t>
            </a:r>
          </a:p>
          <a:p>
            <a:r>
              <a:rPr lang="en-US" dirty="0"/>
              <a:t>Offering special tickets to get to </a:t>
            </a:r>
            <a:r>
              <a:rPr lang="en-US" dirty="0" err="1"/>
              <a:t>Tuli</a:t>
            </a:r>
            <a:r>
              <a:rPr lang="en-US" dirty="0"/>
              <a:t> properties with their Logo and info to a kind of small card for the public transportation.</a:t>
            </a:r>
          </a:p>
          <a:p>
            <a:r>
              <a:rPr lang="en-US" dirty="0"/>
              <a:t>Get car dealers for those who want to drive themselves while staying with </a:t>
            </a:r>
            <a:r>
              <a:rPr lang="en-US" dirty="0" err="1"/>
              <a:t>Tuli</a:t>
            </a:r>
            <a:r>
              <a:rPr lang="en-US" dirty="0"/>
              <a:t> Hotels and Resorts.</a:t>
            </a:r>
          </a:p>
          <a:p>
            <a:endParaRPr lang="en-GB" dirty="0"/>
          </a:p>
        </p:txBody>
      </p:sp>
      <p:pic>
        <p:nvPicPr>
          <p:cNvPr id="6146" name="Picture 2" descr="C:\Users\Student\Pictures\tactic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625" y="844878"/>
            <a:ext cx="22193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tudent\Pictures\tactic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025" y="997278"/>
            <a:ext cx="22193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tudent\Pictures\tactic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086" y="1114719"/>
            <a:ext cx="22193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31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647</TotalTime>
  <Words>609</Words>
  <Application>Microsoft Office PowerPoint</Application>
  <PresentationFormat>On-screen Show (4:3)</PresentationFormat>
  <Paragraphs>90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Tradition</vt:lpstr>
      <vt:lpstr>     TULI HOTEL AND RESORTS</vt:lpstr>
      <vt:lpstr>PowerPoint Presentation</vt:lpstr>
      <vt:lpstr>SOSTAC </vt:lpstr>
      <vt:lpstr>SITUATION</vt:lpstr>
      <vt:lpstr>                                      Kanha National Park, Village &amp; P.O: Mocha,                 Dist. Mandla (Madhya Pradesh) INDIA. Tel.: +91 - 7649 - 277221, 277251 E-mail : sales@tuligroup.com  </vt:lpstr>
      <vt:lpstr>Weakness: </vt:lpstr>
      <vt:lpstr>OBJECTIVES</vt:lpstr>
      <vt:lpstr>STRATEGY</vt:lpstr>
      <vt:lpstr>TACTICS</vt:lpstr>
      <vt:lpstr>ACTIONS</vt:lpstr>
      <vt:lpstr>…………..</vt:lpstr>
      <vt:lpstr>CONTROL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Arab Portrait</dc:title>
  <dc:creator>Natthinee Chantharangkun</dc:creator>
  <cp:lastModifiedBy>Student</cp:lastModifiedBy>
  <cp:revision>61</cp:revision>
  <dcterms:created xsi:type="dcterms:W3CDTF">2012-04-15T13:42:07Z</dcterms:created>
  <dcterms:modified xsi:type="dcterms:W3CDTF">2012-09-25T07:43:09Z</dcterms:modified>
</cp:coreProperties>
</file>